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274" r:id="rId3"/>
    <p:sldId id="449" r:id="rId4"/>
    <p:sldId id="450" r:id="rId5"/>
    <p:sldId id="522" r:id="rId6"/>
    <p:sldId id="451" r:id="rId7"/>
    <p:sldId id="452" r:id="rId8"/>
    <p:sldId id="453" r:id="rId9"/>
    <p:sldId id="454" r:id="rId10"/>
    <p:sldId id="455" r:id="rId11"/>
    <p:sldId id="458" r:id="rId12"/>
    <p:sldId id="459" r:id="rId13"/>
    <p:sldId id="462" r:id="rId14"/>
    <p:sldId id="463" r:id="rId15"/>
    <p:sldId id="521" r:id="rId16"/>
    <p:sldId id="467" r:id="rId17"/>
    <p:sldId id="468" r:id="rId18"/>
    <p:sldId id="519" r:id="rId19"/>
    <p:sldId id="520" r:id="rId20"/>
    <p:sldId id="469" r:id="rId21"/>
    <p:sldId id="470" r:id="rId22"/>
    <p:sldId id="471" r:id="rId23"/>
    <p:sldId id="472" r:id="rId24"/>
    <p:sldId id="473" r:id="rId25"/>
    <p:sldId id="474" r:id="rId26"/>
    <p:sldId id="475" r:id="rId27"/>
    <p:sldId id="476" r:id="rId28"/>
    <p:sldId id="477" r:id="rId29"/>
    <p:sldId id="481" r:id="rId30"/>
    <p:sldId id="482" r:id="rId31"/>
    <p:sldId id="484" r:id="rId32"/>
    <p:sldId id="483" r:id="rId33"/>
    <p:sldId id="485" r:id="rId34"/>
    <p:sldId id="487" r:id="rId35"/>
    <p:sldId id="517" r:id="rId36"/>
    <p:sldId id="489" r:id="rId37"/>
    <p:sldId id="491" r:id="rId38"/>
    <p:sldId id="492" r:id="rId39"/>
    <p:sldId id="493" r:id="rId40"/>
    <p:sldId id="496" r:id="rId41"/>
    <p:sldId id="497" r:id="rId42"/>
    <p:sldId id="500" r:id="rId43"/>
    <p:sldId id="503" r:id="rId44"/>
    <p:sldId id="504" r:id="rId45"/>
    <p:sldId id="518" r:id="rId46"/>
    <p:sldId id="419" r:id="rId47"/>
    <p:sldId id="420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BEEDC"/>
    <a:srgbClr val="F0A22E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3" autoAdjust="0"/>
    <p:restoredTop sz="94533" autoAdjust="0"/>
  </p:normalViewPr>
  <p:slideViewPr>
    <p:cSldViewPr>
      <p:cViewPr varScale="1">
        <p:scale>
          <a:sx n="87" d="100"/>
          <a:sy n="87" d="100"/>
        </p:scale>
        <p:origin x="288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31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284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7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10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94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22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41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618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16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80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82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3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16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5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55D32-06C3-46C6-B497-FD550A39B57D}" type="datetime1">
              <a:rPr lang="en-US" smtClean="0"/>
              <a:t>10/21/2016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391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F1D6-C360-4856-9CA2-094087A52595}" type="datetime1">
              <a:rPr lang="en-US" smtClean="0"/>
              <a:t>10/21/2016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sql-serve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nuget.org/packages/Mysql.Data/" TargetMode="External"/><Relationship Id="rId2" Type="http://schemas.openxmlformats.org/officeDocument/2006/relationships/hyperlink" Target="http://dev.mysql.com/downloads/connector/net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105661"/>
            <a:ext cx="7572841" cy="1696972"/>
          </a:xfrm>
        </p:spPr>
        <p:txBody>
          <a:bodyPr>
            <a:normAutofit/>
          </a:bodyPr>
          <a:lstStyle/>
          <a:p>
            <a:r>
              <a:rPr lang="en-US" dirty="0"/>
              <a:t>DB Apps Introduction </a:t>
            </a:r>
            <a:br>
              <a:rPr lang="en-US" dirty="0"/>
            </a:br>
            <a:r>
              <a:rPr lang="en-US" dirty="0"/>
              <a:t>Intro to ADO.NET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56351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8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4871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8234236" y="3877010"/>
            <a:ext cx="1242163" cy="1383599"/>
            <a:chOff x="3969890" y="-38224"/>
            <a:chExt cx="2016224" cy="2245796"/>
          </a:xfrm>
        </p:grpSpPr>
        <p:pic>
          <p:nvPicPr>
            <p:cNvPr id="19" name="Picture 2" descr="database, storage icon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890" y="191348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146033" y="-38224"/>
              <a:ext cx="1709985" cy="114900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lang="en-US" sz="4000" b="1" spc="150" dirty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SQL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4707" y="3877010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615318" y="3755574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</a:p>
        </p:txBody>
      </p:sp>
      <p:pic>
        <p:nvPicPr>
          <p:cNvPr id="22" name="Picture 15" descr="http://www.iconarchive.com/icons/tpdkdesign.net/refresh-cl/256/Windows-Table-icon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032">
            <a:off x="9445444" y="4490055"/>
            <a:ext cx="15240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388" y="1"/>
            <a:ext cx="13335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3588" y="2819400"/>
            <a:ext cx="13411200" cy="1143000"/>
          </a:xfrm>
          <a:solidFill>
            <a:schemeClr val="tx2">
              <a:lumMod val="75000"/>
              <a:alpha val="84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ADO.NET Architecture</a:t>
            </a:r>
            <a:endParaRPr lang="bg-B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ADO.NET</a:t>
            </a:r>
            <a:r>
              <a:rPr lang="en-US" dirty="0"/>
              <a:t> is a standard .NET class library for accessing databases, processing data and XML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program model for working with data in .NET</a:t>
            </a:r>
            <a:endParaRPr lang="bg-BG" dirty="0"/>
          </a:p>
          <a:p>
            <a:pPr lvl="1">
              <a:lnSpc>
                <a:spcPts val="3600"/>
              </a:lnSpc>
            </a:pPr>
            <a:r>
              <a:rPr lang="en-US" dirty="0"/>
              <a:t>Supports connected, disconnected and ORM data access models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Excellent integration </a:t>
            </a:r>
            <a:r>
              <a:rPr lang="en-US"/>
              <a:t>with </a:t>
            </a:r>
            <a:r>
              <a:rPr lang="en-US">
                <a:solidFill>
                  <a:srgbClr val="F3BE60"/>
                </a:solidFill>
              </a:rPr>
              <a:t>LINQ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/>
              <a:t>Allows executing SQL in RDBMS systems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DB </a:t>
            </a:r>
            <a:r>
              <a:rPr lang="en-US" dirty="0">
                <a:solidFill>
                  <a:srgbClr val="F3BE60"/>
                </a:solidFill>
              </a:rPr>
              <a:t>connections</a:t>
            </a:r>
            <a:r>
              <a:rPr lang="en-US" dirty="0"/>
              <a:t>, data </a:t>
            </a:r>
            <a:r>
              <a:rPr lang="en-US" dirty="0">
                <a:solidFill>
                  <a:srgbClr val="F3BE60"/>
                </a:solidFill>
              </a:rPr>
              <a:t>readers</a:t>
            </a:r>
            <a:r>
              <a:rPr lang="en-US" dirty="0"/>
              <a:t>, DB </a:t>
            </a:r>
            <a:r>
              <a:rPr lang="en-US" dirty="0">
                <a:solidFill>
                  <a:srgbClr val="F3BE60"/>
                </a:solidFill>
              </a:rPr>
              <a:t>commands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Allows accessing data in the ORM approach</a:t>
            </a:r>
          </a:p>
          <a:p>
            <a:pPr lvl="2">
              <a:lnSpc>
                <a:spcPts val="3600"/>
              </a:lnSpc>
            </a:pPr>
            <a:r>
              <a:rPr lang="en-US" dirty="0"/>
              <a:t>LINQ-to-SQL and </a:t>
            </a:r>
            <a:r>
              <a:rPr lang="en-US" dirty="0">
                <a:solidFill>
                  <a:srgbClr val="F3BE60"/>
                </a:solidFill>
              </a:rPr>
              <a:t>ADO.NET Entity Framework</a:t>
            </a:r>
            <a:endParaRPr lang="bg-BG" dirty="0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  <a:r>
              <a:rPr lang="bg-BG" dirty="0"/>
              <a:t> </a:t>
            </a:r>
            <a:r>
              <a:rPr lang="en-US" dirty="0"/>
              <a:t>ADO.NET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6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Providers</a:t>
            </a:r>
            <a:r>
              <a:rPr lang="en-US" dirty="0"/>
              <a:t> are collections of classes that provide access to various databases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For different </a:t>
            </a:r>
            <a:r>
              <a:rPr lang="bg-BG" dirty="0"/>
              <a:t>RDBMS </a:t>
            </a:r>
            <a:r>
              <a:rPr lang="en-US" dirty="0"/>
              <a:t>systems different</a:t>
            </a:r>
            <a:r>
              <a:rPr lang="bg-BG" dirty="0"/>
              <a:t> Data Provider</a:t>
            </a:r>
            <a:r>
              <a:rPr lang="en-US" dirty="0"/>
              <a:t>s are available</a:t>
            </a:r>
            <a:endParaRPr lang="bg-BG" dirty="0"/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sz="2600" dirty="0"/>
              <a:t>Each provider uses vendor-specific protocols to talk to the database server</a:t>
            </a:r>
            <a:endParaRPr lang="bg-BG" sz="2600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Several</a:t>
            </a:r>
            <a:r>
              <a:rPr lang="bg-BG" dirty="0"/>
              <a:t> </a:t>
            </a:r>
            <a:r>
              <a:rPr lang="en-US" dirty="0"/>
              <a:t>common objects are defined</a:t>
            </a:r>
            <a:r>
              <a:rPr lang="bg-BG" dirty="0"/>
              <a:t>: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bg-BG" sz="24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Connection</a:t>
            </a:r>
            <a:r>
              <a:rPr lang="bg-BG" sz="2400" dirty="0"/>
              <a:t> – </a:t>
            </a:r>
            <a:r>
              <a:rPr lang="en-US" sz="2400" dirty="0"/>
              <a:t>to connect to the database</a:t>
            </a:r>
            <a:endParaRPr lang="bg-BG" sz="2400" dirty="0"/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bg-BG" sz="24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Command</a:t>
            </a:r>
            <a:r>
              <a:rPr lang="bg-BG" sz="2400" dirty="0"/>
              <a:t> – </a:t>
            </a:r>
            <a:r>
              <a:rPr lang="en-US" sz="2400" dirty="0"/>
              <a:t>to run an</a:t>
            </a:r>
            <a:r>
              <a:rPr lang="bg-BG" sz="2400" dirty="0"/>
              <a:t> SQL</a:t>
            </a:r>
            <a:r>
              <a:rPr lang="en-US" sz="2400" dirty="0"/>
              <a:t> command</a:t>
            </a:r>
            <a:endParaRPr lang="bg-BG" sz="2400" dirty="0"/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bg-BG" sz="24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DataReader</a:t>
            </a:r>
            <a:r>
              <a:rPr lang="bg-BG" sz="2400" dirty="0"/>
              <a:t> – </a:t>
            </a:r>
            <a:r>
              <a:rPr lang="en-US" sz="2400" dirty="0"/>
              <a:t>to retrieve data</a:t>
            </a:r>
            <a:endParaRPr lang="bg-BG" sz="24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Providers In</a:t>
            </a:r>
            <a:r>
              <a:rPr lang="bg-BG" sz="3600" dirty="0"/>
              <a:t> </a:t>
            </a:r>
            <a:r>
              <a:rPr lang="en-US" sz="3600" dirty="0"/>
              <a:t>ADO.NET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4278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Several standard </a:t>
            </a:r>
            <a:r>
              <a:rPr lang="bg-BG" sz="3000" dirty="0"/>
              <a:t>ADO.NET </a:t>
            </a:r>
            <a:r>
              <a:rPr lang="en-US" sz="3000" dirty="0"/>
              <a:t>Data Providers come as part of .NET Framework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400" noProof="1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</a:t>
            </a:r>
            <a:r>
              <a:rPr lang="en-US" sz="2800" dirty="0"/>
              <a:t> accessing</a:t>
            </a:r>
            <a:r>
              <a:rPr lang="bg-BG" sz="2800" dirty="0"/>
              <a:t> SQL Server</a:t>
            </a:r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OleDB</a:t>
            </a:r>
            <a:r>
              <a:rPr lang="bg-BG" sz="2800" dirty="0"/>
              <a:t> – </a:t>
            </a:r>
            <a:r>
              <a:rPr lang="en-US" sz="2800" dirty="0"/>
              <a:t>accessing standard</a:t>
            </a:r>
            <a:r>
              <a:rPr lang="bg-BG" sz="2800" dirty="0"/>
              <a:t> </a:t>
            </a:r>
            <a:r>
              <a:rPr lang="en-US" sz="2800" dirty="0"/>
              <a:t>OLE DB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Odbc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accessing standard</a:t>
            </a:r>
            <a:r>
              <a:rPr lang="bg-BG" sz="2800" dirty="0"/>
              <a:t> ODBC</a:t>
            </a:r>
            <a:r>
              <a:rPr lang="en-US" sz="2800" dirty="0"/>
              <a:t>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Oracle</a:t>
            </a:r>
            <a:r>
              <a:rPr lang="bg-BG" sz="2800" dirty="0"/>
              <a:t> – </a:t>
            </a:r>
            <a:r>
              <a:rPr lang="en-US" sz="2800" dirty="0"/>
              <a:t>accessing</a:t>
            </a:r>
            <a:r>
              <a:rPr lang="bg-BG" sz="2800" dirty="0"/>
              <a:t> Oracle</a:t>
            </a:r>
            <a:r>
              <a:rPr lang="en-US" sz="2800" dirty="0"/>
              <a:t> database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Third party </a:t>
            </a:r>
            <a:r>
              <a:rPr lang="bg-BG" sz="3000" dirty="0"/>
              <a:t>Data Provider</a:t>
            </a:r>
            <a:r>
              <a:rPr lang="en-US" sz="3000" dirty="0"/>
              <a:t>s are available for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MySQL</a:t>
            </a:r>
            <a:r>
              <a:rPr lang="en-US" sz="2800" dirty="0"/>
              <a:t>, </a:t>
            </a:r>
            <a:r>
              <a:rPr lang="bg-BG" sz="2800" dirty="0"/>
              <a:t>PostgreSQL</a:t>
            </a:r>
            <a:r>
              <a:rPr lang="en-US" sz="2800" dirty="0"/>
              <a:t>, Interbase</a:t>
            </a:r>
            <a:r>
              <a:rPr lang="bg-BG" sz="2800" dirty="0"/>
              <a:t>, </a:t>
            </a:r>
            <a:r>
              <a:rPr lang="en-US" sz="2800" dirty="0"/>
              <a:t>DB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dirty="0"/>
              <a:t>, SQLite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RDBMS systems and data sources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SQL Azure, Salesforce CRM, Amazon SimpleDB, …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Providers in</a:t>
            </a:r>
            <a:r>
              <a:rPr lang="bg-BG" dirty="0"/>
              <a:t> </a:t>
            </a:r>
            <a:r>
              <a:rPr lang="en-US" dirty="0"/>
              <a:t>ADO.NET (2)</a:t>
            </a:r>
          </a:p>
        </p:txBody>
      </p:sp>
    </p:spTree>
    <p:extLst>
      <p:ext uri="{BB962C8B-B14F-4D97-AF65-F5344CB8AC3E}">
        <p14:creationId xmlns:p14="http://schemas.microsoft.com/office/powerpoint/2010/main" val="128631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Retrieving data in connected model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Open a connection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Execute command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Process the result set of the query by</a:t>
            </a:r>
            <a:br>
              <a:rPr lang="en-US" dirty="0"/>
            </a:br>
            <a:r>
              <a:rPr lang="en-US" dirty="0"/>
              <a:t>using a reader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reader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connection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SqlClient and </a:t>
            </a:r>
            <a:r>
              <a:rPr lang="bg-BG" dirty="0"/>
              <a:t>ADO.NET</a:t>
            </a:r>
            <a:r>
              <a:rPr lang="en-US" dirty="0"/>
              <a:t> Connected Model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777623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52012" y="2699709"/>
            <a:ext cx="20574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SqlCommand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447212" y="1643064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SqlDataReader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0655299" y="43284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10642599" y="32616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0629899" y="21907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800600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971487" y="6204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29524" y="2264734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618412" y="3225172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466012" y="2743200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 flipV="1">
            <a:off x="9523412" y="2493334"/>
            <a:ext cx="304800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9371012" y="2950534"/>
            <a:ext cx="4572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>
            <a:off x="9523412" y="3102934"/>
            <a:ext cx="304800" cy="2286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</p:spTree>
    <p:extLst>
      <p:ext uri="{BB962C8B-B14F-4D97-AF65-F5344CB8AC3E}">
        <p14:creationId xmlns:p14="http://schemas.microsoft.com/office/powerpoint/2010/main" val="1355327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Disconnected model</a:t>
            </a:r>
            <a:r>
              <a:rPr lang="en-US" sz="3000" dirty="0"/>
              <a:t>: the data is cached in a </a:t>
            </a:r>
            <a:r>
              <a:rPr lang="bg-BG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endParaRPr lang="bg-BG" sz="30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connection</a:t>
            </a:r>
            <a:r>
              <a:rPr lang="bg-BG" sz="2600" dirty="0"/>
              <a:t> (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sz="2600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Fill a</a:t>
            </a:r>
            <a:r>
              <a:rPr lang="bg-BG" sz="2600" dirty="0"/>
              <a:t>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r>
              <a:rPr lang="bg-BG" sz="2600" dirty="0"/>
              <a:t> </a:t>
            </a:r>
            <a:r>
              <a:rPr lang="en-US" sz="2600" dirty="0"/>
              <a:t>(using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SqlDataAdapter</a:t>
            </a:r>
            <a:r>
              <a:rPr lang="bg-BG" sz="2600" dirty="0">
                <a:latin typeface="Courier New" pitchFamily="49" charset="0"/>
              </a:rPr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Close the connection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Modify the</a:t>
            </a:r>
            <a:r>
              <a:rPr lang="bg-BG" sz="2600" dirty="0"/>
              <a:t>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connection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Update changes into </a:t>
            </a:r>
            <a:br>
              <a:rPr lang="en-US" sz="2600" dirty="0"/>
            </a:br>
            <a:r>
              <a:rPr lang="en-US" sz="2600" dirty="0"/>
              <a:t>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Close the connection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Disconnected</a:t>
            </a:r>
            <a:r>
              <a:rPr lang="bg-BG" dirty="0"/>
              <a:t> </a:t>
            </a:r>
            <a:r>
              <a:rPr lang="en-US" dirty="0"/>
              <a:t>Model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748588" y="3451226"/>
            <a:ext cx="2460624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737475" y="2373312"/>
            <a:ext cx="2460624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SqlDataAdapter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713663" y="1295401"/>
            <a:ext cx="2460624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DataSet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8988425" y="40020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975725" y="29352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963025" y="18430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786" y="4519612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8292061" y="58998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265612" y="4774406"/>
            <a:ext cx="3810000" cy="1702594"/>
          </a:xfrm>
          <a:prstGeom prst="wedgeRoundRectCallout">
            <a:avLst>
              <a:gd name="adj1" fmla="val 45970"/>
              <a:gd name="adj2" fmla="val -872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36000" tIns="0" rIns="36000" bIns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Warning: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DataSets / DataAdapters are legacy technology (not in use since .NET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995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894599" cy="5570355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LINQ-to-SQL</a:t>
            </a:r>
            <a:r>
              <a:rPr lang="en-US" sz="3000" dirty="0"/>
              <a:t> is ORM framework for SQL Server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object models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data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data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data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auto-closed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LINQ-to-SQL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389812" y="3570289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389812" y="24923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DataContext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597899" y="41211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585199" y="30543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4593266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914087" y="5997334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8990012" y="17526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7085012" y="17526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8075612" y="12192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969286" y="2107020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609012" y="1676400"/>
            <a:ext cx="0" cy="7620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66212" y="2107020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(Entity Framework)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Maps database tables to classes and objects</a:t>
            </a:r>
          </a:p>
          <a:p>
            <a:pPr lvl="1"/>
            <a:r>
              <a:rPr lang="en-US" dirty="0"/>
              <a:t>Objects can be automatically persisted in the database</a:t>
            </a:r>
          </a:p>
          <a:p>
            <a:pPr lvl="1"/>
            <a:r>
              <a:rPr lang="en-US" dirty="0"/>
              <a:t>Can operate in both connected and disconnected modes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43526" y="4800600"/>
            <a:ext cx="2351086" cy="12954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36000" rIns="36000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ORM</a:t>
            </a:r>
          </a:p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277136" y="4808538"/>
            <a:ext cx="2159000" cy="1287462"/>
          </a:xfrm>
          <a:prstGeom prst="roundRect">
            <a:avLst>
              <a:gd name="adj" fmla="val 385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Programming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Language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51693" y="5458454"/>
            <a:ext cx="685800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813527" y="5465134"/>
            <a:ext cx="687387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5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800600"/>
            <a:ext cx="1676400" cy="12954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610520" y="61284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7808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ORM model benefits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code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Use objects with associations instead of tables and SQL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Integrated object query mechanism</a:t>
            </a:r>
          </a:p>
          <a:p>
            <a:pPr>
              <a:lnSpc>
                <a:spcPct val="100000"/>
              </a:lnSpc>
            </a:pPr>
            <a:r>
              <a:rPr lang="en-US" dirty="0"/>
              <a:t>ORM model 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flexibility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SQL is automatically generated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issues (sometimes)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Model – Benefits and Problems</a:t>
            </a:r>
          </a:p>
        </p:txBody>
      </p:sp>
    </p:spTree>
    <p:extLst>
      <p:ext uri="{BB962C8B-B14F-4D97-AF65-F5344CB8AC3E}">
        <p14:creationId xmlns:p14="http://schemas.microsoft.com/office/powerpoint/2010/main" val="15434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93578" cy="5570355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sz="3000" dirty="0"/>
              <a:t>is generic ORM framework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entity data model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an object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object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object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auto-closed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Entity Framework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69790" y="3886201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269790" y="19589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ObjectContext</a:t>
            </a: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91" y="4618037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762166" y="6022105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91424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7040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7923212" y="11430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269790" y="2840666"/>
            <a:ext cx="2362200" cy="655636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EntityClient</a:t>
            </a:r>
          </a:p>
          <a:p>
            <a:pPr algn="ctr"/>
            <a:r>
              <a:rPr lang="en-US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Provider</a:t>
            </a:r>
            <a:endParaRPr lang="bg-BG" sz="2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454544" y="24171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696864" y="1594886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457090" y="1502734"/>
            <a:ext cx="1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91503" y="1594886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445978" y="4334503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8457091" y="34839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0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>
                <a:tab pos="3052763" algn="l"/>
              </a:tabLst>
            </a:pPr>
            <a:r>
              <a:rPr lang="en-US" dirty="0"/>
              <a:t>Data Access Models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>
                <a:tab pos="3052763" algn="l"/>
              </a:tabLst>
            </a:pPr>
            <a:r>
              <a:rPr lang="en-US" dirty="0"/>
              <a:t>ADO.NET Architecture</a:t>
            </a:r>
          </a:p>
          <a:p>
            <a:pPr marL="893763" lvl="1" indent="-350838">
              <a:lnSpc>
                <a:spcPct val="100000"/>
              </a:lnSpc>
              <a:tabLst>
                <a:tab pos="3052763" algn="l"/>
              </a:tabLst>
            </a:pPr>
            <a:r>
              <a:rPr lang="en-US" dirty="0"/>
              <a:t>Data Providers, DB Interfaces and Classes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>
                <a:tab pos="3052763" algn="l"/>
              </a:tabLst>
            </a:pPr>
            <a:r>
              <a:rPr lang="en-US" dirty="0"/>
              <a:t>Accessing SQL Server from ADO.NET </a:t>
            </a:r>
            <a:br>
              <a:rPr lang="en-US" dirty="0"/>
            </a:br>
            <a:r>
              <a:rPr lang="en-US" dirty="0"/>
              <a:t>(Connected Model)</a:t>
            </a:r>
            <a:endParaRPr lang="bg-BG" dirty="0"/>
          </a:p>
          <a:p>
            <a:pPr marL="893763" lvl="1" indent="-350838">
              <a:lnSpc>
                <a:spcPct val="100000"/>
              </a:lnSpc>
              <a:tabLst>
                <a:tab pos="3052763" algn="l"/>
              </a:tabLst>
            </a:pPr>
            <a:r>
              <a:rPr lang="en-US" dirty="0"/>
              <a:t>Connecting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</a:p>
          <a:p>
            <a:pPr marL="893763" lvl="1" indent="-350838">
              <a:lnSpc>
                <a:spcPct val="100000"/>
              </a:lnSpc>
              <a:tabLst>
                <a:tab pos="3052763" algn="l"/>
              </a:tabLst>
            </a:pPr>
            <a:r>
              <a:rPr lang="en-US" noProof="1">
                <a:cs typeface="Consolas" pitchFamily="49" charset="0"/>
              </a:rPr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</a:p>
          <a:p>
            <a:pPr marL="893763" lvl="1" indent="-350838">
              <a:lnSpc>
                <a:spcPct val="100000"/>
              </a:lnSpc>
              <a:tabLst>
                <a:tab pos="3052763" algn="l"/>
              </a:tabLst>
            </a:pPr>
            <a:r>
              <a:rPr lang="en-US" dirty="0"/>
              <a:t>Parameterized Queries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33" y="1066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8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88" y="-5080"/>
            <a:ext cx="1234281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53988" y="0"/>
            <a:ext cx="12342813" cy="685800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412" y="3962400"/>
            <a:ext cx="2590800" cy="820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Client Data Provider</a:t>
            </a:r>
            <a:endParaRPr lang="bg-B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252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SqlClient Data Provider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</a:p>
          <a:p>
            <a:pPr lvl="1"/>
            <a:r>
              <a:rPr lang="en-US" dirty="0"/>
              <a:t>Establish database connection to</a:t>
            </a:r>
            <a:r>
              <a:rPr lang="bg-BG" dirty="0"/>
              <a:t> SQL Server 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</a:p>
          <a:p>
            <a:pPr lvl="1"/>
            <a:r>
              <a:rPr lang="en-US" dirty="0"/>
              <a:t>Executes SQL commands on the</a:t>
            </a:r>
            <a:r>
              <a:rPr lang="bg-BG" dirty="0"/>
              <a:t> SQL Server</a:t>
            </a:r>
            <a:r>
              <a:rPr lang="en-US" dirty="0"/>
              <a:t> through an established connection</a:t>
            </a:r>
          </a:p>
          <a:p>
            <a:pPr lvl="1"/>
            <a:r>
              <a:rPr lang="en-US" dirty="0"/>
              <a:t>Could accept parameters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)</a:t>
            </a:r>
            <a:endParaRPr lang="bg-BG" dirty="0"/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</a:p>
          <a:p>
            <a:pPr lvl="1"/>
            <a:r>
              <a:rPr lang="en-US" dirty="0"/>
              <a:t>Retrieves data (record set) from</a:t>
            </a:r>
            <a:r>
              <a:rPr lang="bg-BG" dirty="0"/>
              <a:t> SQL Server</a:t>
            </a:r>
            <a:br>
              <a:rPr lang="en-US" dirty="0"/>
            </a:br>
            <a:r>
              <a:rPr lang="en-US" dirty="0"/>
              <a:t>as a result of SQL query execution</a:t>
            </a:r>
            <a:endParaRPr lang="bg-BG" dirty="0"/>
          </a:p>
          <a:p>
            <a:pPr>
              <a:lnSpc>
                <a:spcPct val="85000"/>
              </a:lnSpc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00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establish connection to SQL Server database</a:t>
            </a:r>
          </a:p>
          <a:p>
            <a:pPr lvl="1"/>
            <a:r>
              <a:rPr lang="en-US" dirty="0"/>
              <a:t>Requires a valid connection string</a:t>
            </a:r>
          </a:p>
          <a:p>
            <a:pPr>
              <a:spcBef>
                <a:spcPct val="20000"/>
              </a:spcBef>
            </a:pPr>
            <a:r>
              <a:rPr lang="en-US" dirty="0"/>
              <a:t>Connection string example: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Connecting to SQL Server: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97114" y="3505201"/>
            <a:ext cx="75310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Data Source=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(local)\SQLEXPRESS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;Initial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Catalog=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Northwind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;Integrated Security=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true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97114" y="5029200"/>
            <a:ext cx="7531098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"Server=.\SQLEXPRESS;Database=Northwind;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con.Open();</a:t>
            </a:r>
          </a:p>
        </p:txBody>
      </p:sp>
    </p:spTree>
    <p:extLst>
      <p:ext uri="{BB962C8B-B14F-4D97-AF65-F5344CB8AC3E}">
        <p14:creationId xmlns:p14="http://schemas.microsoft.com/office/powerpoint/2010/main" val="266834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Connection</a:t>
            </a:r>
            <a:r>
              <a:rPr lang="bg-BG" dirty="0"/>
              <a:t> </a:t>
            </a:r>
            <a:r>
              <a:rPr lang="en-US" dirty="0"/>
              <a:t>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connection string</a:t>
            </a:r>
          </a:p>
          <a:p>
            <a:pPr lvl="1"/>
            <a:r>
              <a:rPr lang="en-US" dirty="0"/>
              <a:t>Defines the parameters needed to establish</a:t>
            </a:r>
            <a:br>
              <a:rPr lang="en-US" dirty="0"/>
            </a:br>
            <a:r>
              <a:rPr lang="en-US" dirty="0"/>
              <a:t>the connection to the database</a:t>
            </a:r>
            <a:endParaRPr lang="bg-BG" dirty="0"/>
          </a:p>
          <a:p>
            <a:r>
              <a:rPr lang="en-US" dirty="0"/>
              <a:t>Settings for </a:t>
            </a:r>
            <a:r>
              <a:rPr lang="en-US" dirty="0">
                <a:hlinkClick r:id="rId2"/>
              </a:rPr>
              <a:t>SQL Server connections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Provider</a:t>
            </a:r>
            <a:r>
              <a:rPr lang="bg-BG" dirty="0"/>
              <a:t> – </a:t>
            </a:r>
            <a:r>
              <a:rPr lang="en-US" dirty="0"/>
              <a:t>name of the DB driver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Source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Server</a:t>
            </a:r>
            <a:r>
              <a:rPr lang="bg-BG" dirty="0"/>
              <a:t> – </a:t>
            </a:r>
            <a:r>
              <a:rPr lang="en-US" dirty="0"/>
              <a:t>server name / IP address + database instance name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Database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Initial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Catalog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database name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bg-BG" b="0" dirty="0"/>
              <a:t> </a:t>
            </a:r>
            <a:r>
              <a:rPr lang="bg-BG" dirty="0"/>
              <a:t>– </a:t>
            </a:r>
            <a:r>
              <a:rPr lang="en-US" dirty="0"/>
              <a:t>credentials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26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Server=server_name\database_instance</a:t>
            </a:r>
          </a:p>
          <a:p>
            <a:pPr lvl="2"/>
            <a:r>
              <a:rPr lang="en-US" dirty="0"/>
              <a:t>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/>
              <a:t>" or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(local)</a:t>
            </a:r>
            <a:r>
              <a:rPr lang="en-US" dirty="0"/>
              <a:t>" or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SOME_SERVER</a:t>
            </a:r>
            <a:r>
              <a:rPr lang="en-US" dirty="0"/>
              <a:t>"</a:t>
            </a:r>
          </a:p>
          <a:p>
            <a:pPr lvl="2"/>
            <a:r>
              <a:rPr lang="en-US" dirty="0"/>
              <a:t>Database instance is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MSSQL</a:t>
            </a:r>
            <a:r>
              <a:rPr lang="en-US" dirty="0"/>
              <a:t>",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SQLEXPRESS</a:t>
            </a:r>
            <a:r>
              <a:rPr lang="en-US" dirty="0"/>
              <a:t>" or other SQL Server instance name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Integrated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Security</a:t>
            </a:r>
            <a:r>
              <a:rPr lang="bg-BG" b="0" dirty="0"/>
              <a:t> </a:t>
            </a:r>
            <a:r>
              <a:rPr lang="bg-BG" dirty="0"/>
              <a:t>– </a:t>
            </a:r>
            <a:r>
              <a:rPr lang="en-US" dirty="0"/>
              <a:t>true / false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Connection</a:t>
            </a:r>
            <a:r>
              <a:rPr lang="bg-BG" dirty="0"/>
              <a:t> </a:t>
            </a:r>
            <a:r>
              <a:rPr lang="en-US" dirty="0"/>
              <a:t>String (2)</a:t>
            </a:r>
          </a:p>
        </p:txBody>
      </p:sp>
    </p:spTree>
    <p:extLst>
      <p:ext uri="{BB962C8B-B14F-4D97-AF65-F5344CB8AC3E}">
        <p14:creationId xmlns:p14="http://schemas.microsoft.com/office/powerpoint/2010/main" val="4098816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By default</a:t>
            </a:r>
            <a:r>
              <a:rPr lang="bg-BG" dirty="0"/>
              <a:t> SqlClient </a:t>
            </a:r>
            <a:r>
              <a:rPr lang="en-US" dirty="0"/>
              <a:t>Data Provider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connection pooling</a:t>
            </a:r>
            <a:r>
              <a:rPr lang="en-US" dirty="0"/>
              <a:t> for improved performance</a:t>
            </a:r>
          </a:p>
          <a:p>
            <a:pPr>
              <a:lnSpc>
                <a:spcPct val="100000"/>
              </a:lnSpc>
            </a:pPr>
            <a:r>
              <a:rPr lang="en-US" dirty="0"/>
              <a:t>Connection pooling</a:t>
            </a:r>
            <a:r>
              <a:rPr lang="bg-BG" dirty="0"/>
              <a:t> </a:t>
            </a:r>
            <a:r>
              <a:rPr lang="en-US" dirty="0"/>
              <a:t>works as follows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establishing a connection an existing one is taken from the so called "connection pool"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there is no free connection in the pool, a now connection is established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When closing a connection it is returned to</a:t>
            </a:r>
            <a:r>
              <a:rPr lang="bg-BG" dirty="0"/>
              <a:t> </a:t>
            </a:r>
            <a:r>
              <a:rPr lang="en-US" dirty="0"/>
              <a:t>the pool, instead of being closed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93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SqlConnection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2209800"/>
            <a:ext cx="11804822" cy="4511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Explicitly opening</a:t>
            </a:r>
            <a:r>
              <a:rPr lang="bg-BG" dirty="0"/>
              <a:t> </a:t>
            </a:r>
            <a:r>
              <a:rPr lang="en-US" dirty="0"/>
              <a:t>and closing a connection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Open()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bg-BG" dirty="0"/>
              <a:t> </a:t>
            </a:r>
            <a:r>
              <a:rPr lang="en-US" dirty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through the connection pool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DB connections are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IDisposable</a:t>
            </a:r>
            <a:r>
              <a:rPr lang="en-US" dirty="0"/>
              <a:t> objects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Always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using</a:t>
            </a:r>
            <a:r>
              <a:rPr lang="en-US" dirty="0"/>
              <a:t> construct in C#!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9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noProof="1">
                <a:cs typeface="Consolas" pitchFamily="49" charset="0"/>
              </a:rPr>
              <a:t> </a:t>
            </a:r>
            <a:r>
              <a:rPr lang="en-US" dirty="0"/>
              <a:t>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and opening connection to SQL Server (database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SoftUni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438400"/>
            <a:ext cx="105156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"Server=.\\SQLEXPRESS;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 (dbCon)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Use the connection to execute SQL commands here …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3636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ExecuteScalar()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single value</a:t>
            </a:r>
            <a:r>
              <a:rPr lang="bg-BG" dirty="0"/>
              <a:t> (</a:t>
            </a:r>
            <a:r>
              <a:rPr lang="en-US" dirty="0"/>
              <a:t>the value in the first column of the</a:t>
            </a:r>
            <a:r>
              <a:rPr lang="bg-BG" dirty="0"/>
              <a:t> </a:t>
            </a:r>
            <a:r>
              <a:rPr lang="en-US" dirty="0"/>
              <a:t>first row of the result set</a:t>
            </a:r>
            <a:r>
              <a:rPr lang="bg-BG" dirty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returned value is</a:t>
            </a:r>
            <a:r>
              <a:rPr lang="bg-BG" dirty="0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/>
              <a:t> but can be casted to the actual returned data type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ExecuteReader()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noProof="1"/>
              <a:t>SqlDataReader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It is a cursor over the returned records (result set)</a:t>
            </a:r>
            <a:endParaRPr lang="bg-BG" dirty="0">
              <a:latin typeface="Courier New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CommandBehavior</a:t>
            </a:r>
            <a:r>
              <a:rPr lang="bg-BG" dirty="0"/>
              <a:t> </a:t>
            </a:r>
            <a:r>
              <a:rPr lang="en-US" dirty="0"/>
              <a:t>– assigns some options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 (1)</a:t>
            </a:r>
          </a:p>
        </p:txBody>
      </p:sp>
    </p:spTree>
    <p:extLst>
      <p:ext uri="{BB962C8B-B14F-4D97-AF65-F5344CB8AC3E}">
        <p14:creationId xmlns:p14="http://schemas.microsoft.com/office/powerpoint/2010/main" val="2349561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2209800"/>
            <a:ext cx="11804822" cy="4511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ExecuteNonQuery()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for non-query SQL commands,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the number of affected rows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bg-BG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 (2)</a:t>
            </a:r>
          </a:p>
        </p:txBody>
      </p:sp>
    </p:spTree>
    <p:extLst>
      <p:ext uri="{BB962C8B-B14F-4D97-AF65-F5344CB8AC3E}">
        <p14:creationId xmlns:p14="http://schemas.microsoft.com/office/powerpoint/2010/main" val="345900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spcBef>
                <a:spcPts val="300"/>
              </a:spcBef>
              <a:buFont typeface="+mj-lt"/>
              <a:buAutoNum type="arabicPeriod" startAt="4"/>
              <a:tabLst>
                <a:tab pos="3052763" algn="l"/>
              </a:tabLst>
            </a:pPr>
            <a:r>
              <a:rPr lang="en-US" dirty="0"/>
              <a:t>SQL Injection</a:t>
            </a:r>
          </a:p>
          <a:p>
            <a:pPr marL="903288" lvl="1" indent="-446088">
              <a:tabLst>
                <a:tab pos="3052763" algn="l"/>
              </a:tabLst>
            </a:pPr>
            <a:r>
              <a:rPr lang="en-US" dirty="0"/>
              <a:t>What is SQL Injection and How to Avoid It?</a:t>
            </a:r>
          </a:p>
          <a:p>
            <a:pPr marL="446088" indent="-446088">
              <a:spcBef>
                <a:spcPts val="300"/>
              </a:spcBef>
              <a:buFont typeface="+mj-lt"/>
              <a:buAutoNum type="arabicPeriod" startAt="4"/>
              <a:tabLst>
                <a:tab pos="3052763" algn="l"/>
              </a:tabLst>
            </a:pPr>
            <a:r>
              <a:rPr lang="en-US" dirty="0"/>
              <a:t>Connecting to Other Databases</a:t>
            </a:r>
            <a:endParaRPr lang="bg-BG" dirty="0"/>
          </a:p>
          <a:p>
            <a:pPr marL="903288" lvl="1" indent="-446088"/>
            <a:r>
              <a:rPr lang="en-US" dirty="0"/>
              <a:t>Connecting </a:t>
            </a:r>
            <a:r>
              <a:rPr lang="en-US"/>
              <a:t>to MySQL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</a:p>
        </p:txBody>
      </p:sp>
      <p:pic>
        <p:nvPicPr>
          <p:cNvPr id="5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447800"/>
            <a:ext cx="2191152" cy="21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37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0730"/>
            <a:ext cx="10287000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using(dbCon)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command = new SqlCommand(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"SELECT COUNT(*) FROM Employees"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employeesCount = (int)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command.Execute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Employees count: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{0} 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employeesCount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862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sz="3000" dirty="0"/>
              <a:t> retrieves a sequence of records</a:t>
            </a:r>
            <a:r>
              <a:rPr lang="bg-BG" sz="3000" dirty="0"/>
              <a:t> (</a:t>
            </a:r>
            <a:r>
              <a:rPr lang="en-US" sz="3000" dirty="0"/>
              <a:t>cursor</a:t>
            </a:r>
            <a:r>
              <a:rPr lang="bg-BG" sz="3000" dirty="0"/>
              <a:t>) </a:t>
            </a:r>
            <a:r>
              <a:rPr lang="en-US" sz="3000" dirty="0"/>
              <a:t>returned as</a:t>
            </a:r>
            <a:r>
              <a:rPr lang="bg-BG" sz="3000" dirty="0"/>
              <a:t> </a:t>
            </a:r>
            <a:r>
              <a:rPr lang="en-US" sz="3000" dirty="0"/>
              <a:t>result of an SQL command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Data is available for reading only (can't be changed)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Forward-only row processing (no move back)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Important properties and methods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Read()</a:t>
            </a:r>
            <a:r>
              <a:rPr lang="en-US" sz="2800" dirty="0"/>
              <a:t> – moves the cursor forward and returns</a:t>
            </a:r>
            <a:r>
              <a:rPr lang="bg-BG" sz="2800" dirty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800" dirty="0"/>
              <a:t> if there is no next record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Indexer[]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retrieves the value in the current record by given column name or index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en-US" sz="2800" dirty="0"/>
              <a:t> </a:t>
            </a:r>
            <a:r>
              <a:rPr lang="bg-BG" sz="2800" dirty="0"/>
              <a:t>– </a:t>
            </a:r>
            <a:r>
              <a:rPr lang="en-US" sz="2800" dirty="0"/>
              <a:t>closes the cursor</a:t>
            </a:r>
            <a:r>
              <a:rPr lang="bg-BG" sz="2800" dirty="0"/>
              <a:t> </a:t>
            </a:r>
            <a:r>
              <a:rPr lang="en-US" sz="2800" dirty="0"/>
              <a:t>and releases resources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610135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990600"/>
            <a:ext cx="1112520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SqlConnection(…);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using(dbCon)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command = new SqlCommand(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"SELECT * FROM Employees"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SqlDataReader reader = command.ExecuteReader();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while (reader.Read())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firstName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tring)reader["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lastName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tring)reader["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)reader["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Console.WriteLine("{0} {1} - {2}",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firstName, lastName,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5901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" y="0"/>
            <a:ext cx="10058400" cy="670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21568"/>
            <a:ext cx="8938472" cy="133920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SQL Injection and How to Prevent It?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0"/>
            <a:ext cx="12420600" cy="6858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915988" y="2919217"/>
            <a:ext cx="6399212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447800" y="3708256"/>
            <a:ext cx="4532312" cy="654401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70C0"/>
                </a:solidFill>
              </a:rPr>
              <a:t>How to prevent it?</a:t>
            </a:r>
          </a:p>
        </p:txBody>
      </p:sp>
    </p:spTree>
    <p:extLst>
      <p:ext uri="{BB962C8B-B14F-4D97-AF65-F5344CB8AC3E}">
        <p14:creationId xmlns:p14="http://schemas.microsoft.com/office/powerpoint/2010/main" val="569382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32012" y="1143001"/>
            <a:ext cx="7893050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IsPasswordValid(string username, string password)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username +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cmd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new SqlCommand(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nection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matchedUsersCount = (int) cmd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.Execute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matchedUsersCount &gt; 0;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normalLogin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sqlInjectedLogin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1=1 --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evilHackerCreatesNewUser = IsPasswordValid(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INSERT INTO Users VALUES('hacker','') --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945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 password check (no SQL injection):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password check: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INSERT command: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endParaRPr lang="bg-BG" sz="2600" dirty="0"/>
          </a:p>
          <a:p>
            <a:pPr lvl="1">
              <a:lnSpc>
                <a:spcPct val="100000"/>
              </a:lnSpc>
            </a:pP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SQL Injection Work?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5212" y="2534674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65212" y="3918227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65212" y="5492018"/>
            <a:ext cx="89916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 INTO Users VALUES('hacker','')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7600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Ways to prevent the SQL injection:</a:t>
            </a:r>
          </a:p>
          <a:p>
            <a:pPr lvl="1"/>
            <a:r>
              <a:rPr lang="en-US" dirty="0"/>
              <a:t>SQL-escape all data coming from the user: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Not recommended: use as last resort only!</a:t>
            </a:r>
          </a:p>
          <a:p>
            <a:pPr lvl="1"/>
            <a:r>
              <a:rPr lang="en-US" dirty="0"/>
              <a:t>Preferred approach: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parameterized queries</a:t>
            </a:r>
          </a:p>
          <a:p>
            <a:pPr lvl="2"/>
            <a:r>
              <a:rPr lang="en-US" dirty="0"/>
              <a:t>Separate the SQL command from its arguments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2438400"/>
            <a:ext cx="9067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escapedUsername = username.Replace("'", "''");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escapedUsername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19001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</a:t>
            </a:r>
            <a:r>
              <a:rPr lang="bg-BG" dirty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SqlParameters</a:t>
            </a:r>
            <a:r>
              <a:rPr lang="bg-BG" dirty="0"/>
              <a:t>?</a:t>
            </a:r>
          </a:p>
          <a:p>
            <a:pPr lvl="1">
              <a:spcBef>
                <a:spcPts val="0"/>
              </a:spcBef>
            </a:pPr>
            <a:r>
              <a:rPr lang="bg-BG" dirty="0"/>
              <a:t>SQL </a:t>
            </a:r>
            <a:r>
              <a:rPr lang="en-US" dirty="0"/>
              <a:t>queries and stored procedures</a:t>
            </a:r>
            <a:r>
              <a:rPr lang="bg-BG" dirty="0"/>
              <a:t> </a:t>
            </a:r>
            <a:r>
              <a:rPr lang="en-US" dirty="0"/>
              <a:t>can have input and output parameters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en-US" dirty="0"/>
              <a:t>Accessed through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Parameters</a:t>
            </a:r>
            <a:r>
              <a:rPr lang="bg-BG" dirty="0"/>
              <a:t> </a:t>
            </a:r>
            <a:r>
              <a:rPr lang="en-US" dirty="0"/>
              <a:t>property of the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bg-BG" dirty="0"/>
          </a:p>
          <a:p>
            <a:pPr>
              <a:spcAft>
                <a:spcPts val="0"/>
              </a:spcAft>
            </a:pPr>
            <a:r>
              <a:rPr lang="en-US" dirty="0"/>
              <a:t>Properties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bg-BG" dirty="0"/>
              <a:t>: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ParameterName</a:t>
            </a:r>
            <a:r>
              <a:rPr lang="bg-BG" dirty="0"/>
              <a:t> – </a:t>
            </a:r>
            <a:r>
              <a:rPr lang="en-US" dirty="0"/>
              <a:t>name of the parameter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DbType</a:t>
            </a:r>
            <a:r>
              <a:rPr lang="bg-BG" dirty="0"/>
              <a:t> – </a:t>
            </a:r>
            <a:r>
              <a:rPr lang="en-US" dirty="0"/>
              <a:t>SQL type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NVarChar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Timestamp</a:t>
            </a:r>
            <a:r>
              <a:rPr lang="bg-BG" dirty="0"/>
              <a:t>, …)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bg-BG" dirty="0"/>
              <a:t> – </a:t>
            </a:r>
            <a:r>
              <a:rPr lang="en-US" dirty="0"/>
              <a:t>size of the type</a:t>
            </a:r>
            <a:r>
              <a:rPr lang="bg-BG" dirty="0"/>
              <a:t> (</a:t>
            </a:r>
            <a:r>
              <a:rPr lang="en-US" dirty="0"/>
              <a:t>if applicable</a:t>
            </a:r>
            <a:r>
              <a:rPr lang="bg-BG" dirty="0"/>
              <a:t>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Direction</a:t>
            </a:r>
            <a:r>
              <a:rPr lang="bg-BG" dirty="0"/>
              <a:t> – </a:t>
            </a:r>
            <a:r>
              <a:rPr lang="en-US" dirty="0"/>
              <a:t>input / output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2" descr="C:\Users\Peter\Pictures\Kartinki Telerik\warp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575297" cy="2236443"/>
          </a:xfrm>
          <a:prstGeom prst="roundRect">
            <a:avLst>
              <a:gd name="adj" fmla="val 50000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44339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Commands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1151121"/>
            <a:ext cx="10668000" cy="53114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void InsertProject(string name, string description, DateTime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startDate, DateTime? endDate)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cmd = new SqlCommand("INSERT INTO Projects " +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"(Name, Description, StartDate, EndDate) VALUES "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"(@name, @desc, @start, @end)", dbCon);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cmd.Parameters.AddWithValue("@name", name);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cmd.Parameters.AddWithValue("@desc", description);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cmd.Parameters.AddWithValue("@start", startDate);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SqlParameter sqlParameterEndDate = new SqlParameter("@end", endDate);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(endDate == 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sqlParameterEndDate.Value = DBNull.Value;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cmd.Parameters.Add(sqlParameterEndDate);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cmd.ExecuteNonQuery();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6930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88" y="0"/>
            <a:ext cx="12420600" cy="693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4062" y="838200"/>
            <a:ext cx="5524500" cy="16002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Connecting to Non-Microsoft Databases</a:t>
            </a:r>
            <a:endParaRPr lang="bg-BG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423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/>
              <a:t>#Entity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76110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dirty="0"/>
              <a:t>ADO.NET </a:t>
            </a:r>
            <a:r>
              <a:rPr lang="en-US" dirty="0"/>
              <a:t>supports accessing various databases via their </a:t>
            </a:r>
            <a:r>
              <a:rPr lang="bg-BG" dirty="0"/>
              <a:t>Data Providers:</a:t>
            </a:r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OLE DB </a:t>
            </a:r>
            <a:r>
              <a:rPr lang="bg-BG" dirty="0"/>
              <a:t>– </a:t>
            </a:r>
            <a:r>
              <a:rPr lang="en-US" dirty="0"/>
              <a:t>supported internally in ADO.NET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Access any OLE DB-compliant data source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E.g. MS Access, MS Excel, MS Project, MS Exchange, Windows Active Directory, text files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Oracle</a:t>
            </a:r>
            <a:r>
              <a:rPr lang="bg-BG" dirty="0"/>
              <a:t> – </a:t>
            </a:r>
            <a:r>
              <a:rPr lang="en-US" dirty="0"/>
              <a:t>supported internally in ADO.NET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dirty="0"/>
              <a:t> – </a:t>
            </a:r>
            <a:r>
              <a:rPr lang="en-US" dirty="0"/>
              <a:t>third party extension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Non-Microsoft Databases</a:t>
            </a:r>
          </a:p>
        </p:txBody>
      </p:sp>
    </p:spTree>
    <p:extLst>
      <p:ext uri="{BB962C8B-B14F-4D97-AF65-F5344CB8AC3E}">
        <p14:creationId xmlns:p14="http://schemas.microsoft.com/office/powerpoint/2010/main" val="421398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OleDbConnection</a:t>
            </a:r>
            <a:r>
              <a:rPr lang="bg-BG" sz="3000" dirty="0"/>
              <a:t> – </a:t>
            </a:r>
            <a:r>
              <a:rPr lang="en-US" sz="3000" dirty="0"/>
              <a:t>establishes a connection to</a:t>
            </a:r>
            <a:r>
              <a:rPr lang="bg-BG" sz="3000" dirty="0"/>
              <a:t> </a:t>
            </a:r>
            <a:r>
              <a:rPr lang="en-US" sz="3000" dirty="0"/>
              <a:t>an </a:t>
            </a:r>
            <a:r>
              <a:rPr lang="bg-BG" sz="3000" dirty="0"/>
              <a:t>OLE DB </a:t>
            </a:r>
            <a:r>
              <a:rPr lang="en-US" sz="3000" dirty="0"/>
              <a:t>source of data</a:t>
            </a:r>
          </a:p>
          <a:p>
            <a:pPr>
              <a:lnSpc>
                <a:spcPct val="11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OleDbCommand</a:t>
            </a:r>
            <a:r>
              <a:rPr lang="bg-BG" sz="3000" dirty="0"/>
              <a:t> – </a:t>
            </a:r>
            <a:r>
              <a:rPr lang="en-US" sz="3000" dirty="0"/>
              <a:t>executes an</a:t>
            </a:r>
            <a:r>
              <a:rPr lang="bg-BG" sz="3000" dirty="0"/>
              <a:t> SQL </a:t>
            </a:r>
            <a:r>
              <a:rPr lang="en-US" sz="3000" dirty="0"/>
              <a:t>commands</a:t>
            </a:r>
            <a:r>
              <a:rPr lang="bg-BG" sz="3000" dirty="0"/>
              <a:t> </a:t>
            </a:r>
            <a:r>
              <a:rPr lang="en-US" sz="3000" dirty="0"/>
              <a:t>through an</a:t>
            </a:r>
            <a:r>
              <a:rPr lang="bg-BG" sz="3000" dirty="0"/>
              <a:t> OLE DB </a:t>
            </a:r>
            <a:r>
              <a:rPr lang="en-US" sz="3000" dirty="0"/>
              <a:t>connection to a DB</a:t>
            </a:r>
            <a:endParaRPr lang="bg-BG" sz="3000" dirty="0"/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OleDbParameter</a:t>
            </a:r>
            <a:r>
              <a:rPr lang="bg-BG" sz="3000" dirty="0"/>
              <a:t> – </a:t>
            </a:r>
            <a:r>
              <a:rPr lang="en-US" sz="3000" dirty="0"/>
              <a:t>parameter for a command</a:t>
            </a:r>
            <a:endParaRPr lang="bg-BG" sz="3000" dirty="0"/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OleDbDataReader</a:t>
            </a:r>
            <a:r>
              <a:rPr lang="bg-BG" sz="3000" dirty="0"/>
              <a:t> – </a:t>
            </a:r>
            <a:r>
              <a:rPr lang="en-US" sz="3000" dirty="0"/>
              <a:t>to retrieve data from a command</a:t>
            </a:r>
            <a:r>
              <a:rPr lang="bg-BG" sz="3000" dirty="0"/>
              <a:t>, </a:t>
            </a:r>
            <a:r>
              <a:rPr lang="en-US" sz="3000" dirty="0"/>
              <a:t>executed through</a:t>
            </a:r>
            <a:r>
              <a:rPr lang="bg-BG" sz="3000" dirty="0"/>
              <a:t> OLE DB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 DB</a:t>
            </a:r>
            <a:r>
              <a:rPr lang="bg-BG" dirty="0"/>
              <a:t> Data Provider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4435" y="2274304"/>
            <a:ext cx="761999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OleDbConnection dbConn = new OleDbConnection(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@"Provider=Microsoft.Jet.OLEDB.4.0;Data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Source=C:\MyDB.mdb;Persist Security Info=False");</a:t>
            </a:r>
          </a:p>
        </p:txBody>
      </p:sp>
    </p:spTree>
    <p:extLst>
      <p:ext uri="{BB962C8B-B14F-4D97-AF65-F5344CB8AC3E}">
        <p14:creationId xmlns:p14="http://schemas.microsoft.com/office/powerpoint/2010/main" val="3584075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513401"/>
            <a:ext cx="7924800" cy="820600"/>
          </a:xfrm>
        </p:spPr>
        <p:txBody>
          <a:bodyPr/>
          <a:lstStyle/>
          <a:p>
            <a:r>
              <a:rPr lang="en-US" dirty="0"/>
              <a:t>Connecting to MySQL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450680"/>
            <a:ext cx="7924800" cy="719034"/>
          </a:xfrm>
        </p:spPr>
        <p:txBody>
          <a:bodyPr/>
          <a:lstStyle/>
          <a:p>
            <a:r>
              <a:rPr lang="en-US" dirty="0"/>
              <a:t>Accessing MySQL from ADO.NET</a:t>
            </a:r>
          </a:p>
        </p:txBody>
      </p:sp>
      <p:pic>
        <p:nvPicPr>
          <p:cNvPr id="4" name="Picture 4" descr="http://www.w3resource.com/mysql/mysql-logo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42" r="-3634"/>
          <a:stretch/>
        </p:blipFill>
        <p:spPr bwMode="auto">
          <a:xfrm>
            <a:off x="6170612" y="1975536"/>
            <a:ext cx="3229456" cy="1789860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extLst/>
        </p:spPr>
      </p:pic>
      <p:pic>
        <p:nvPicPr>
          <p:cNvPr id="2050" name="Picture 2" descr="http://i.imgur.com/YWBX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1562906"/>
            <a:ext cx="3351177" cy="2608661"/>
          </a:xfrm>
          <a:prstGeom prst="roundRect">
            <a:avLst>
              <a:gd name="adj" fmla="val 18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813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MySQL Connector/Net</a:t>
            </a:r>
          </a:p>
          <a:p>
            <a:pPr lvl="1"/>
            <a:r>
              <a:rPr lang="en-US" sz="2800" dirty="0">
                <a:hlinkClick r:id="rId2"/>
              </a:rPr>
              <a:t>http://dev.mysql.com/downloads/connector/net/</a:t>
            </a:r>
            <a:endParaRPr lang="en-US" sz="2800" dirty="0"/>
          </a:p>
          <a:p>
            <a:r>
              <a:rPr lang="en-US" dirty="0"/>
              <a:t>Add reference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MySQL.Data.dll</a:t>
            </a:r>
          </a:p>
          <a:p>
            <a:pPr lvl="1"/>
            <a:r>
              <a:rPr lang="en-US" dirty="0"/>
              <a:t>Available also from </a:t>
            </a:r>
            <a:r>
              <a:rPr lang="en-US" noProof="1"/>
              <a:t>NuGet</a:t>
            </a:r>
            <a:r>
              <a:rPr lang="en-US" dirty="0"/>
              <a:t> (see </a:t>
            </a:r>
            <a:r>
              <a:rPr lang="en-US" dirty="0">
                <a:hlinkClick r:id="rId3"/>
              </a:rPr>
              <a:t>http://nuget.org/packages/Mysql.Data/</a:t>
            </a:r>
            <a:r>
              <a:rPr lang="en-US" dirty="0"/>
              <a:t>)</a:t>
            </a:r>
          </a:p>
          <a:p>
            <a:r>
              <a:rPr lang="en-US" dirty="0"/>
              <a:t>Connecting to MySQL: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MySQL from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059484"/>
            <a:ext cx="9372600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MySqlConnection dbConnection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new MySqlConnection("Server=localhost; Port=3306; Database=world; Uid=root; Pwd=root; pooling=true");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18128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Apps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82014" y="2407356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14109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32812" y="4198507"/>
            <a:ext cx="3124200" cy="2565693"/>
          </a:xfrm>
        </p:spPr>
        <p:txBody>
          <a:bodyPr/>
          <a:lstStyle/>
          <a:p>
            <a:r>
              <a:rPr lang="en-US" sz="6000" dirty="0">
                <a:solidFill>
                  <a:srgbClr val="0070C0"/>
                </a:solidFill>
              </a:rPr>
              <a:t>Data Access Models</a:t>
            </a:r>
            <a:endParaRPr lang="bg-BG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4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</a:p>
          <a:p>
            <a:pPr lvl="1"/>
            <a:r>
              <a:rPr lang="en-US" dirty="0"/>
              <a:t>Applicable to an environment where the database is constantly available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Model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368877" y="4265614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897422" y="3875567"/>
            <a:ext cx="2228880" cy="105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constantly open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4189412" y="4440866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924688" y="5061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74004" y="5105400"/>
            <a:ext cx="2396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422852" y="4267201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9218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0" y="3733800"/>
            <a:ext cx="1371600" cy="12192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2513012" y="3429000"/>
            <a:ext cx="1752600" cy="1771650"/>
            <a:chOff x="1066800" y="3581400"/>
            <a:chExt cx="1619250" cy="1619250"/>
          </a:xfrm>
        </p:grpSpPr>
        <p:pic>
          <p:nvPicPr>
            <p:cNvPr id="9222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90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r>
              <a:rPr lang="en-US" dirty="0"/>
              <a:t>Benefits:</a:t>
            </a:r>
          </a:p>
          <a:p>
            <a:pPr lvl="2"/>
            <a:r>
              <a:rPr lang="en-US" dirty="0"/>
              <a:t>Concurrency control is easier to maintain</a:t>
            </a:r>
          </a:p>
          <a:p>
            <a:pPr lvl="2"/>
            <a:r>
              <a:rPr lang="en-US" dirty="0"/>
              <a:t>Better chance to work with the most recent version of the data</a:t>
            </a:r>
          </a:p>
          <a:p>
            <a:pPr lvl="1"/>
            <a:r>
              <a:rPr lang="en-US" dirty="0"/>
              <a:t>Drawbacks:</a:t>
            </a:r>
          </a:p>
          <a:p>
            <a:pPr lvl="2"/>
            <a:r>
              <a:rPr lang="en-US" dirty="0"/>
              <a:t>Needs a constant reliable network</a:t>
            </a:r>
          </a:p>
          <a:p>
            <a:pPr lvl="2"/>
            <a:r>
              <a:rPr lang="en-US" dirty="0"/>
              <a:t>Problems when scalability is an issue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Model: 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350255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A subset of the central database</a:t>
            </a:r>
            <a:r>
              <a:rPr lang="bg-BG" dirty="0"/>
              <a:t> </a:t>
            </a:r>
            <a:r>
              <a:rPr lang="en-US" dirty="0"/>
              <a:t>is copied locally at the client and he works with the copy</a:t>
            </a:r>
          </a:p>
          <a:p>
            <a:pPr lvl="1"/>
            <a:r>
              <a:rPr lang="en-US" dirty="0"/>
              <a:t>Database synchronization is done offline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Legacy technology (deprecated)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8563777" y="4382830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862102" y="4035316"/>
            <a:ext cx="2689327" cy="9787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temporary (offline)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 flipV="1">
            <a:off x="4384312" y="4558082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108987" y="5170336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411404" y="5214068"/>
            <a:ext cx="2311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8617752" y="4384417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9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0" y="3851016"/>
            <a:ext cx="1371600" cy="1219200"/>
          </a:xfrm>
          <a:prstGeom prst="rect">
            <a:avLst/>
          </a:prstGeom>
          <a:noFill/>
        </p:spPr>
      </p:pic>
      <p:grpSp>
        <p:nvGrpSpPr>
          <p:cNvPr id="20" name="Group 19"/>
          <p:cNvGrpSpPr/>
          <p:nvPr/>
        </p:nvGrpSpPr>
        <p:grpSpPr>
          <a:xfrm>
            <a:off x="2707912" y="3546216"/>
            <a:ext cx="1752600" cy="1771650"/>
            <a:chOff x="1066800" y="3581400"/>
            <a:chExt cx="1619250" cy="1619250"/>
          </a:xfrm>
        </p:grpSpPr>
        <p:pic>
          <p:nvPicPr>
            <p:cNvPr id="21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  <p:pic>
        <p:nvPicPr>
          <p:cNvPr id="23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447" y="4309985"/>
            <a:ext cx="600075" cy="53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257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Benefits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client connects to DB from time to time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Works with the local copy the rest of the time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clients can connect during that time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Has superior scalability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Drawbacks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data you work with is not always the latest data in the database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Additional efforts to resolve the conflicts caused by different versions of the data</a:t>
            </a: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Disconnected</a:t>
            </a:r>
            <a:r>
              <a:rPr lang="bg-BG" dirty="0"/>
              <a:t> </a:t>
            </a:r>
            <a:r>
              <a:rPr lang="en-US" dirty="0"/>
              <a:t>Model:</a:t>
            </a:r>
            <a:r>
              <a:rPr lang="bg-BG" dirty="0"/>
              <a:t> </a:t>
            </a:r>
            <a:r>
              <a:rPr lang="en-US" dirty="0"/>
              <a:t>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2828964928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2541</Words>
  <Application>Microsoft Office PowerPoint</Application>
  <PresentationFormat>Custom</PresentationFormat>
  <Paragraphs>494</Paragraphs>
  <Slides>46</Slides>
  <Notes>20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DB Apps Introduction  Intro to ADO.NET</vt:lpstr>
      <vt:lpstr>Table of Contents</vt:lpstr>
      <vt:lpstr>Table of Contents (2)</vt:lpstr>
      <vt:lpstr>Questions</vt:lpstr>
      <vt:lpstr>Data Access Models</vt:lpstr>
      <vt:lpstr>Connected Model</vt:lpstr>
      <vt:lpstr>Connected Model: Benefits and Drawbacks</vt:lpstr>
      <vt:lpstr>Disconnected Model</vt:lpstr>
      <vt:lpstr>Disconnected Model: Benefits and Drawbacks</vt:lpstr>
      <vt:lpstr>ADO.NET Architecture</vt:lpstr>
      <vt:lpstr>What Is ADO.NET?</vt:lpstr>
      <vt:lpstr>Data Providers In ADO.NET</vt:lpstr>
      <vt:lpstr>Data Providers in ADO.NET (2)</vt:lpstr>
      <vt:lpstr>SqlClient and ADO.NET Connected Model</vt:lpstr>
      <vt:lpstr>ADO.NET: Disconnected Model</vt:lpstr>
      <vt:lpstr>ADO.NET: LINQ-to-SQL</vt:lpstr>
      <vt:lpstr>ORM Model</vt:lpstr>
      <vt:lpstr>ORM Model – Benefits and Problems</vt:lpstr>
      <vt:lpstr>ADO.NET: Entity Framework</vt:lpstr>
      <vt:lpstr>SQL Client Data Provider</vt:lpstr>
      <vt:lpstr>SqlClient Data Provider</vt:lpstr>
      <vt:lpstr>The SqlConnection Class</vt:lpstr>
      <vt:lpstr>DB Connection String</vt:lpstr>
      <vt:lpstr>DB Connection String (2)</vt:lpstr>
      <vt:lpstr>Connection Pooling</vt:lpstr>
      <vt:lpstr>Working with SqlConnection</vt:lpstr>
      <vt:lpstr>SqlConnection – Example</vt:lpstr>
      <vt:lpstr>The SqlCommand Class (1)</vt:lpstr>
      <vt:lpstr>The SqlCommand Class (2)</vt:lpstr>
      <vt:lpstr>SqlCommand – Example</vt:lpstr>
      <vt:lpstr>The SqlDataReader Class</vt:lpstr>
      <vt:lpstr>SqlDataReader – Example</vt:lpstr>
      <vt:lpstr>SQL Injection</vt:lpstr>
      <vt:lpstr>What is SQL Injection?</vt:lpstr>
      <vt:lpstr>How Does SQL Injection Work?</vt:lpstr>
      <vt:lpstr>Preventing SQL Injection</vt:lpstr>
      <vt:lpstr>The SqlParameter Class</vt:lpstr>
      <vt:lpstr>Parameterized Commands – Example</vt:lpstr>
      <vt:lpstr>Connecting to Non-Microsoft Databases</vt:lpstr>
      <vt:lpstr>Connecting to Non-Microsoft Databases</vt:lpstr>
      <vt:lpstr>OLE DB Data Provider</vt:lpstr>
      <vt:lpstr>Connecting to MySQL</vt:lpstr>
      <vt:lpstr>Connecting to MySQL from C#</vt:lpstr>
      <vt:lpstr>DB Apps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– Entity Framework</dc:title>
  <dc:subject>Software Development Course</dc:subject>
  <dc:creator/>
  <cp:keywords>softuni, databases, entity framework, ef, ORM, ADO.NET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2016-10-21T16:21:48Z</dcterms:modified>
  <cp:category>https://softuni.bg/trainings/1442/databases-advanced-entity-framework-october-2016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